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77" r:id="rId6"/>
    <p:sldId id="271" r:id="rId7"/>
    <p:sldId id="278" r:id="rId8"/>
    <p:sldId id="273" r:id="rId9"/>
    <p:sldId id="276" r:id="rId10"/>
    <p:sldId id="260" r:id="rId11"/>
    <p:sldId id="275" r:id="rId12"/>
    <p:sldId id="261" r:id="rId13"/>
    <p:sldId id="262" r:id="rId14"/>
    <p:sldId id="270" r:id="rId15"/>
    <p:sldId id="279" r:id="rId16"/>
    <p:sldId id="263" r:id="rId17"/>
    <p:sldId id="264" r:id="rId18"/>
    <p:sldId id="265" r:id="rId19"/>
    <p:sldId id="274" r:id="rId20"/>
    <p:sldId id="267" r:id="rId21"/>
    <p:sldId id="268" r:id="rId22"/>
    <p:sldId id="280" r:id="rId23"/>
    <p:sldId id="26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96" autoAdjust="0"/>
    <p:restoredTop sz="94660" autoAdjust="0"/>
  </p:normalViewPr>
  <p:slideViewPr>
    <p:cSldViewPr>
      <p:cViewPr varScale="1">
        <p:scale>
          <a:sx n="74" d="100"/>
          <a:sy n="74" d="100"/>
        </p:scale>
        <p:origin x="16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F802F-6170-468E-842F-F2A0472CDED1}" type="datetimeFigureOut">
              <a:rPr lang="en-US" smtClean="0"/>
              <a:pPr/>
              <a:t>3/10/2014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58A5D-18CF-41BB-B869-1EC50B7500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516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9502E-BDC8-48E0-B695-E0E7ECEB84A4}" type="datetimeFigureOut">
              <a:rPr lang="en-US" smtClean="0"/>
              <a:pPr/>
              <a:t>3/10/2014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0AA71-305F-4AE9-B223-5C550B601C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737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40C1-4428-4EE8-9EE0-C3E301743DAE}" type="datetimeFigureOut">
              <a:rPr lang="en-US" smtClean="0"/>
              <a:pPr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E211-4301-4E90-9146-AF296B1C4D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40C1-4428-4EE8-9EE0-C3E301743DAE}" type="datetimeFigureOut">
              <a:rPr lang="en-US" smtClean="0"/>
              <a:pPr/>
              <a:t>3/10/2014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E211-4301-4E90-9146-AF296B1C4D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40C1-4428-4EE8-9EE0-C3E301743DAE}" type="datetimeFigureOut">
              <a:rPr lang="en-US" smtClean="0"/>
              <a:pPr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E211-4301-4E90-9146-AF296B1C4D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40C1-4428-4EE8-9EE0-C3E301743DAE}" type="datetimeFigureOut">
              <a:rPr lang="en-US" smtClean="0"/>
              <a:pPr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E211-4301-4E90-9146-AF296B1C4D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40C1-4428-4EE8-9EE0-C3E301743DAE}" type="datetimeFigureOut">
              <a:rPr lang="en-US" smtClean="0"/>
              <a:pPr/>
              <a:t>3/10/2014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E211-4301-4E90-9146-AF296B1C4D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40C1-4428-4EE8-9EE0-C3E301743DAE}" type="datetimeFigureOut">
              <a:rPr lang="en-US" smtClean="0"/>
              <a:pPr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E211-4301-4E90-9146-AF296B1C4D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SEal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24800" y="152400"/>
            <a:ext cx="990600" cy="1005459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40C1-4428-4EE8-9EE0-C3E301743DAE}" type="datetimeFigureOut">
              <a:rPr lang="en-US" smtClean="0"/>
              <a:pPr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E211-4301-4E90-9146-AF296B1C4D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40C1-4428-4EE8-9EE0-C3E301743DAE}" type="datetimeFigureOut">
              <a:rPr lang="en-US" smtClean="0"/>
              <a:pPr/>
              <a:t>3/10/2014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E211-4301-4E90-9146-AF296B1C4D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40C1-4428-4EE8-9EE0-C3E301743DAE}" type="datetimeFigureOut">
              <a:rPr lang="en-US" smtClean="0"/>
              <a:pPr/>
              <a:t>3/10/2014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E211-4301-4E90-9146-AF296B1C4D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40C1-4428-4EE8-9EE0-C3E301743DAE}" type="datetimeFigureOut">
              <a:rPr lang="en-US" smtClean="0"/>
              <a:pPr/>
              <a:t>3/10/2014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E211-4301-4E90-9146-AF296B1C4D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40C1-4428-4EE8-9EE0-C3E301743DAE}" type="datetimeFigureOut">
              <a:rPr lang="en-US" smtClean="0"/>
              <a:pPr/>
              <a:t>3/10/2014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E211-4301-4E90-9146-AF296B1C4D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SEal1.gif"/>
          <p:cNvPicPr>
            <a:picLocks noChangeAspect="1"/>
          </p:cNvPicPr>
          <p:nvPr userDrawn="1"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2895599" y="1295400"/>
            <a:ext cx="3678621" cy="3733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40C1-4428-4EE8-9EE0-C3E301743DAE}" type="datetimeFigureOut">
              <a:rPr lang="en-US" smtClean="0"/>
              <a:pPr/>
              <a:t>3/10/2014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E211-4301-4E90-9146-AF296B1C4D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0">
              <a:schemeClr val="tx2">
                <a:lumMod val="75000"/>
              </a:schemeClr>
            </a:gs>
            <a:gs pos="64999">
              <a:srgbClr val="F0EBD5"/>
            </a:gs>
            <a:gs pos="64999">
              <a:srgbClr val="F0EBD5"/>
            </a:gs>
            <a:gs pos="100000">
              <a:srgbClr val="D1C39F"/>
            </a:gs>
          </a:gsLst>
          <a:lin ang="18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640C1-4428-4EE8-9EE0-C3E301743DAE}" type="datetimeFigureOut">
              <a:rPr lang="en-US" smtClean="0"/>
              <a:pPr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5E211-4301-4E90-9146-AF296B1C4D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documents.publicworks.houstontx.gov/document-center/alleys-maintained-by-the-city/index.htm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Eal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3340" y="838200"/>
            <a:ext cx="2702660" cy="27432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38200" y="4191000"/>
            <a:ext cx="7772400" cy="1470025"/>
          </a:xfrm>
        </p:spPr>
        <p:txBody>
          <a:bodyPr/>
          <a:lstStyle/>
          <a:p>
            <a:r>
              <a:rPr lang="en-US" b="1" dirty="0" smtClean="0"/>
              <a:t>THE “INs AND OUTs” OF ALLEYS FOR THE CITY OF HOUSTON</a:t>
            </a:r>
            <a:endParaRPr lang="en-US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28700" y="274638"/>
            <a:ext cx="7086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PUBLIC ALLEY </a:t>
            </a:r>
            <a:b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PUBLIC ACCESS (Commercial)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1"/>
            <a:ext cx="4343400" cy="2057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Asphalt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Concrete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V-section or culvert drainage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city design standard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0136" t="8645" r="10135" b="70449"/>
          <a:stretch>
            <a:fillRect/>
          </a:stretch>
        </p:blipFill>
        <p:spPr bwMode="auto">
          <a:xfrm>
            <a:off x="1524000" y="4572000"/>
            <a:ext cx="582130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4114800"/>
            <a:ext cx="70866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>
              <a:defRPr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2500" b="1" dirty="0" smtClean="0"/>
              <a:t>V Section Typical Design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9939" name="Picture 3" descr="C:\Users\owner\Documents\Coh\Heights Alleys\100_38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3716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wner\Documents\Coh\Heights Alleys\100_3830.jpg"/>
          <p:cNvPicPr>
            <a:picLocks noChangeAspect="1" noChangeArrowheads="1"/>
          </p:cNvPicPr>
          <p:nvPr/>
        </p:nvPicPr>
        <p:blipFill>
          <a:blip r:embed="rId2" cstate="print"/>
          <a:srcRect l="35000" b="10000"/>
          <a:stretch>
            <a:fillRect/>
          </a:stretch>
        </p:blipFill>
        <p:spPr bwMode="auto">
          <a:xfrm>
            <a:off x="381000" y="457200"/>
            <a:ext cx="3733800" cy="3877408"/>
          </a:xfrm>
          <a:prstGeom prst="rect">
            <a:avLst/>
          </a:prstGeom>
          <a:noFill/>
        </p:spPr>
      </p:pic>
      <p:pic>
        <p:nvPicPr>
          <p:cNvPr id="5" name="Picture 4" descr="C:\Users\owner\Documents\Coh\Heights Alleys\100_3835.jpg"/>
          <p:cNvPicPr>
            <a:picLocks noChangeAspect="1" noChangeArrowheads="1"/>
          </p:cNvPicPr>
          <p:nvPr/>
        </p:nvPicPr>
        <p:blipFill>
          <a:blip r:embed="rId3" cstate="print"/>
          <a:srcRect l="22500" t="10000" r="5000"/>
          <a:stretch>
            <a:fillRect/>
          </a:stretch>
        </p:blipFill>
        <p:spPr bwMode="auto">
          <a:xfrm>
            <a:off x="4800600" y="3048000"/>
            <a:ext cx="3962400" cy="34565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43400" y="457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Asphalt V Section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6019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Gravel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28700" y="274638"/>
            <a:ext cx="7086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PUBLIC ALLEY</a:t>
            </a:r>
            <a:b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PUBLIC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ACCESS PERMITS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1"/>
            <a:ext cx="4267200" cy="2438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Plans (Engineered Design)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Survey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400" dirty="0" smtClean="0"/>
              <a:t>Alley Plan and Profile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 smtClean="0"/>
              <a:t>Provide No Objection Letter with Plan set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4572000" y="3352800"/>
            <a:ext cx="41148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Application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 smtClean="0"/>
              <a:t>3300 Main, Traffic Section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 smtClean="0"/>
              <a:t>Provide Plans Permits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 smtClean="0"/>
              <a:t>Driveway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 smtClean="0"/>
              <a:t>Sidewalk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90600" y="274638"/>
            <a:ext cx="7162800" cy="1630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PUBLIC ALLEY</a:t>
            </a:r>
            <a:b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ALLEY IMPROVEMENT PERMIT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611 Walker  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2133600"/>
            <a:ext cx="4267200" cy="44497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Sets (24” x 36”)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Utility Approvals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Bound copies provided for Thursday walk through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Approved plans sent for signature and scanning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Pickup following Tuesday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5029200" y="2057401"/>
            <a:ext cx="37338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Permits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 smtClean="0"/>
              <a:t>Street Cut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 smtClean="0"/>
              <a:t>Storm and Paving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owner\Documents\Coh\Heights Alleys\100_3836.jpg"/>
          <p:cNvPicPr>
            <a:picLocks noChangeAspect="1" noChangeArrowheads="1"/>
          </p:cNvPicPr>
          <p:nvPr/>
        </p:nvPicPr>
        <p:blipFill>
          <a:blip r:embed="rId2" cstate="print"/>
          <a:srcRect l="7500" t="23333" r="15000"/>
          <a:stretch>
            <a:fillRect/>
          </a:stretch>
        </p:blipFill>
        <p:spPr bwMode="auto">
          <a:xfrm>
            <a:off x="2441712" y="228600"/>
            <a:ext cx="4416288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987" name="Picture 3" descr="C:\Users\owner\Documents\Coh\Heights Alleys\100_3840.jpg"/>
          <p:cNvPicPr>
            <a:picLocks noChangeAspect="1" noChangeArrowheads="1"/>
          </p:cNvPicPr>
          <p:nvPr/>
        </p:nvPicPr>
        <p:blipFill>
          <a:blip r:embed="rId3" cstate="print"/>
          <a:srcRect l="10417" t="2778" r="18750"/>
          <a:stretch>
            <a:fillRect/>
          </a:stretch>
        </p:blipFill>
        <p:spPr bwMode="auto">
          <a:xfrm>
            <a:off x="381000" y="3677357"/>
            <a:ext cx="3200400" cy="3034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989" name="Picture 5" descr="C:\Users\owner\Documents\Coh\Heights Alleys\100_3844.jpg"/>
          <p:cNvPicPr>
            <a:picLocks noChangeAspect="1" noChangeArrowheads="1"/>
          </p:cNvPicPr>
          <p:nvPr/>
        </p:nvPicPr>
        <p:blipFill>
          <a:blip r:embed="rId4" cstate="print"/>
          <a:srcRect l="20000" t="3333" r="10000"/>
          <a:stretch>
            <a:fillRect/>
          </a:stretch>
        </p:blipFill>
        <p:spPr bwMode="auto">
          <a:xfrm>
            <a:off x="5550570" y="3657600"/>
            <a:ext cx="328863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10000" y="4191000"/>
            <a:ext cx="144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Alleys with Culvert Drainage System</a:t>
            </a:r>
            <a:endParaRPr lang="en-US" sz="24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wner\Documents\Coh\Heights Alleys\100_3839.jpg"/>
          <p:cNvPicPr>
            <a:picLocks noChangeAspect="1" noChangeArrowheads="1"/>
          </p:cNvPicPr>
          <p:nvPr/>
        </p:nvPicPr>
        <p:blipFill>
          <a:blip r:embed="rId2" cstate="print"/>
          <a:srcRect l="5000" t="6667" r="15000"/>
          <a:stretch>
            <a:fillRect/>
          </a:stretch>
        </p:blipFill>
        <p:spPr bwMode="auto">
          <a:xfrm>
            <a:off x="304800" y="609600"/>
            <a:ext cx="4038600" cy="353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4" descr="C:\Users\owner\Documents\Coh\Heights Alleys\100_3842.jpg"/>
          <p:cNvPicPr>
            <a:picLocks noChangeAspect="1" noChangeArrowheads="1"/>
          </p:cNvPicPr>
          <p:nvPr/>
        </p:nvPicPr>
        <p:blipFill>
          <a:blip r:embed="rId3" cstate="print"/>
          <a:srcRect l="12500" r="5000"/>
          <a:stretch>
            <a:fillRect/>
          </a:stretch>
        </p:blipFill>
        <p:spPr bwMode="auto">
          <a:xfrm>
            <a:off x="4876800" y="2895600"/>
            <a:ext cx="393954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34000" y="10668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Alleys with Drainage Considerations</a:t>
            </a:r>
            <a:endParaRPr lang="en-US" sz="2400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28700" y="274638"/>
            <a:ext cx="7086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0" b="1" dirty="0" smtClean="0">
                <a:latin typeface="Arial" pitchFamily="34" charset="0"/>
                <a:ea typeface="+mj-ea"/>
                <a:cs typeface="Arial" pitchFamily="34" charset="0"/>
              </a:rPr>
              <a:t>ENCROACHMENTS-VIOLATIONS</a:t>
            </a:r>
            <a:br>
              <a:rPr lang="en-US" sz="2900" b="1" dirty="0" smtClean="0">
                <a:latin typeface="Arial" pitchFamily="34" charset="0"/>
                <a:ea typeface="+mj-ea"/>
                <a:cs typeface="Arial" pitchFamily="34" charset="0"/>
              </a:rPr>
            </a:br>
            <a:endParaRPr lang="en-US" sz="29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1447799"/>
            <a:ext cx="2819400" cy="297180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EXISTING </a:t>
            </a:r>
            <a:br>
              <a:rPr lang="en-US" sz="2000" dirty="0" smtClean="0"/>
            </a:br>
            <a:r>
              <a:rPr lang="en-US" sz="2000" dirty="0" smtClean="0"/>
              <a:t>&gt; 1 YEAR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smtClean="0"/>
              <a:t>Property matter between Homeowners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24200" y="1447799"/>
            <a:ext cx="2971800" cy="2514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HOME CONSTRUCTION</a:t>
            </a:r>
          </a:p>
          <a:p>
            <a:pPr marL="742950" marR="0" lvl="1" indent="-28575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400" dirty="0" smtClean="0"/>
              <a:t>Red Tag by Code Enforcement unless they have completed all permitting requirements</a:t>
            </a:r>
          </a:p>
          <a:p>
            <a:pPr>
              <a:buNone/>
            </a:pPr>
            <a:r>
              <a:rPr lang="en-US" dirty="0" smtClean="0"/>
              <a:t>	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0" y="1447800"/>
            <a:ext cx="28956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 1 YEAR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smtClean="0"/>
              <a:t>Red Tag by 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smtClean="0"/>
              <a:t>Street ROW Inspectors</a:t>
            </a:r>
          </a:p>
        </p:txBody>
      </p:sp>
      <p:pic>
        <p:nvPicPr>
          <p:cNvPr id="45058" name="Picture 2" descr="C:\Users\owner\Documents\Coh\Heights Alleys\100_3833.jpg"/>
          <p:cNvPicPr>
            <a:picLocks noChangeAspect="1" noChangeArrowheads="1"/>
          </p:cNvPicPr>
          <p:nvPr/>
        </p:nvPicPr>
        <p:blipFill>
          <a:blip r:embed="rId2" cstate="print"/>
          <a:srcRect l="7500" t="10000" r="15000" b="23333"/>
          <a:stretch>
            <a:fillRect/>
          </a:stretch>
        </p:blipFill>
        <p:spPr bwMode="auto">
          <a:xfrm>
            <a:off x="2895600" y="3962400"/>
            <a:ext cx="3962400" cy="25563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28700" y="274638"/>
            <a:ext cx="7086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OTHER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1600200"/>
            <a:ext cx="2590800" cy="4952999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ALLEY DRAINAGE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200" dirty="0" smtClean="0"/>
              <a:t>Is not to drain onto adjacent property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200" dirty="0" smtClean="0"/>
              <a:t>Storm water to drain along alley into drainage facilities or intersecting street.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200" dirty="0" smtClean="0"/>
              <a:t>Is not to be the primary drainage for abutting development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95600" y="1524000"/>
            <a:ext cx="3429000" cy="2590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MAINTENANCE</a:t>
            </a:r>
          </a:p>
          <a:p>
            <a:pPr marL="742950" marR="0" lvl="1" indent="-28575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000" dirty="0" smtClean="0"/>
              <a:t>City does not maintain unless constructed to street standards</a:t>
            </a:r>
          </a:p>
          <a:p>
            <a:pPr marL="742950" marR="0" lvl="1" indent="-28575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000" dirty="0" smtClean="0"/>
              <a:t>City does have and maintain utilities within alleys</a:t>
            </a:r>
          </a:p>
          <a:p>
            <a:pPr marL="742950" marR="0" lvl="1" indent="-28575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000" dirty="0" smtClean="0"/>
              <a:t>78 existing alleys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19800" y="1524000"/>
            <a:ext cx="3124200" cy="220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JOINT REFERRAL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smtClean="0"/>
              <a:t>Abandonment  or sale of alley can be requested when underlying fee owner is known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/>
              <a:t>	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4800600"/>
            <a:ext cx="3048000" cy="18097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b="1" i="1" dirty="0" smtClean="0"/>
              <a:t>Website:</a:t>
            </a:r>
          </a:p>
          <a:p>
            <a:pPr lvl="0">
              <a:spcBef>
                <a:spcPct val="20000"/>
              </a:spcBef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documents.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publicworks.houstontx.gov/document-center/alleys-maintained-by-the-city/index.htm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28700" y="274638"/>
            <a:ext cx="7086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EXAMPLES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3010" name="Picture 2" descr="C:\Users\owner\Documents\Coh\Heights Alleys\100_38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914400"/>
            <a:ext cx="3505200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011" name="Picture 3" descr="C:\Users\owner\Documents\Coh\Heights Alleys\alleyway 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733800"/>
            <a:ext cx="33528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012" name="Picture 4" descr="C:\Users\owner\Documents\Coh\Heights Alleys\alleyway 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492" y="3733799"/>
            <a:ext cx="3398108" cy="2548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477000" y="16002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Accessible Alley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657600" y="45720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Alleys Requiring Improvement</a:t>
            </a:r>
            <a:endParaRPr lang="en-US" sz="24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C:\Users\owner\Documents\Coh\Heights Alleys\100_38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1400" y="304800"/>
            <a:ext cx="37592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39" name="Picture 7" descr="C:\Users\owner\Documents\Coh\Heights Alleys\100_38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66700"/>
            <a:ext cx="3810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40" name="Picture 8" descr="C:\Users\owner\Documents\Coh\Heights Alleys\100_38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581400"/>
            <a:ext cx="37592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41" name="Picture 9" descr="C:\Users\owner\Documents\Coh\Heights Alleys\100_38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581400"/>
            <a:ext cx="3733800" cy="280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66800" y="274638"/>
            <a:ext cx="7010400" cy="13255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CHAPTER 40-ARTICLE XV</a:t>
            </a:r>
            <a:b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HOUSTON CODE OF ORDINANCES</a:t>
            </a:r>
            <a:b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1000" b="1" dirty="0" smtClean="0">
                <a:latin typeface="Arial" pitchFamily="34" charset="0"/>
                <a:ea typeface="+mj-ea"/>
                <a:cs typeface="Arial" pitchFamily="34" charset="0"/>
              </a:rPr>
              <a:t>O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rd:  99-379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latin typeface="Arial" pitchFamily="34" charset="0"/>
                <a:ea typeface="+mj-ea"/>
                <a:cs typeface="Arial" pitchFamily="34" charset="0"/>
              </a:rPr>
              <a:t>Code of Ordinances 40-340 through 40-346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524000"/>
            <a:ext cx="8229600" cy="15240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ALLEY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 smtClean="0"/>
              <a:t>Access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easement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across the rear lot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baseline="0" dirty="0" smtClean="0"/>
              <a:t>Must connect</a:t>
            </a:r>
            <a:r>
              <a:rPr lang="en-US" sz="2400" dirty="0" smtClean="0"/>
              <a:t> to two public streets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257800"/>
            <a:ext cx="8229600" cy="1858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PRIVATE ALLEY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Platted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 smtClean="0"/>
              <a:t>Essentially a driveway on private property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743200"/>
            <a:ext cx="8229600" cy="2514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PUBLIC ALLEY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Dedicated ROW-Platted (shown on recorded plats)</a:t>
            </a: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PRIVATE ACCESS </a:t>
            </a:r>
            <a:r>
              <a:rPr lang="en-US" sz="2400" dirty="0" smtClean="0">
                <a:cs typeface="Arial" pitchFamily="34" charset="0"/>
              </a:rPr>
              <a:t>(Residential Only)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PUBLIC ACCESS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all dedicated alley ROW has been accepted by City for Maintenance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28700" y="274638"/>
            <a:ext cx="7086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NEIGHBORHOOD PROTECTION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1000" b="1" dirty="0" smtClean="0">
                <a:latin typeface="Arial" charset="0"/>
                <a:cs typeface="Arial" charset="0"/>
              </a:rPr>
              <a:t> Ord: 10-451(b) (10) &amp; 10-341 © (15)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95400" y="1600200"/>
            <a:ext cx="6629400" cy="4525963"/>
          </a:xfrm>
          <a:prstGeom prst="rect">
            <a:avLst/>
          </a:prstGeom>
          <a:noFill/>
        </p:spPr>
        <p:txBody>
          <a:bodyPr anchor="ctr" anchorCtr="1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Investigates weed, debris, trash complaints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Adjacent property owners are notified of violation(s)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Lien assessed on non-compliant properties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visibility/hazard locations cut by our Special Projects Team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Alley obstructions are referred to Structural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90600" y="152400"/>
            <a:ext cx="7086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SOLID WASTE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900" b="1" dirty="0" smtClean="0">
                <a:latin typeface="Arial" pitchFamily="34" charset="0"/>
                <a:ea typeface="+mj-ea"/>
                <a:cs typeface="Arial" pitchFamily="34" charset="0"/>
              </a:rPr>
              <a:t>Adopt - A- Container Program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71600" y="1143000"/>
            <a:ext cx="6477000" cy="55626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b="1" dirty="0" smtClean="0"/>
              <a:t>Non-profit</a:t>
            </a:r>
            <a:r>
              <a:rPr lang="en-US" sz="2400" dirty="0" smtClean="0"/>
              <a:t> organizations 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 smtClean="0"/>
              <a:t>May request large bulk containers for weekend neighborhood cleanup campaigns.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 smtClean="0"/>
              <a:t>Requests must be sent to the SWMD in writing at least 14 days prior to the anticipated cleanup date.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 smtClean="0"/>
              <a:t>Bulk Containers are provided on a “first come, first serve” basis 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 smtClean="0"/>
              <a:t>Containers are delivered on Friday and collected on Monday.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 smtClean="0"/>
              <a:t>Only non-profit organizations and civic organizations coordinating a neighborhood cleanup campaign are eligible to sponsor bulk containers.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 smtClean="0"/>
              <a:t>For more information, call 3-1-1.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28700" y="274638"/>
            <a:ext cx="7086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MOST</a:t>
            </a:r>
            <a:r>
              <a:rPr kumimoji="0" lang="en-US" sz="29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COMMON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MISTAKES AND COMPLAINTS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38200" y="2057400"/>
            <a:ext cx="8077200" cy="2286000"/>
            <a:chOff x="838200" y="1371600"/>
            <a:chExt cx="8077200" cy="2362200"/>
          </a:xfrm>
        </p:grpSpPr>
        <p:sp>
          <p:nvSpPr>
            <p:cNvPr id="3" name="Content Placeholder 2"/>
            <p:cNvSpPr txBox="1">
              <a:spLocks/>
            </p:cNvSpPr>
            <p:nvPr/>
          </p:nvSpPr>
          <p:spPr>
            <a:xfrm>
              <a:off x="838200" y="1844041"/>
              <a:ext cx="4648200" cy="1417320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2400" noProof="0" dirty="0" smtClean="0"/>
                <a:t>Drainage</a:t>
              </a:r>
            </a:p>
            <a:p>
              <a:pPr marL="742950" lvl="1" indent="-285750">
                <a:spcBef>
                  <a:spcPct val="20000"/>
                </a:spcBef>
                <a:buFont typeface="Arial" pitchFamily="34" charset="0"/>
                <a:buChar char="–"/>
                <a:defRPr/>
              </a:pPr>
              <a:r>
                <a:rPr lang="en-US" sz="2400" dirty="0" smtClean="0"/>
                <a:t>Muddy and rutted alley</a:t>
              </a:r>
            </a:p>
            <a:p>
              <a:pPr marL="742950" lvl="1" indent="-285750">
                <a:spcBef>
                  <a:spcPct val="20000"/>
                </a:spcBef>
                <a:buFont typeface="Arial" pitchFamily="34" charset="0"/>
                <a:buChar char="–"/>
                <a:defRPr/>
              </a:pPr>
              <a:r>
                <a:rPr lang="en-US" sz="2400" dirty="0" smtClean="0"/>
                <a:t>Water </a:t>
              </a:r>
              <a:r>
                <a:rPr lang="en-US" sz="2400" noProof="0" dirty="0" smtClean="0"/>
                <a:t>flow or standing water</a:t>
              </a:r>
            </a:p>
          </p:txBody>
        </p:sp>
        <p:pic>
          <p:nvPicPr>
            <p:cNvPr id="2049" name="Picture 1" descr="alley behind 716 East 10th on 07-19-10 pic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67400" y="1371600"/>
              <a:ext cx="30480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10"/>
          <p:cNvGrpSpPr/>
          <p:nvPr/>
        </p:nvGrpSpPr>
        <p:grpSpPr>
          <a:xfrm>
            <a:off x="838200" y="3923824"/>
            <a:ext cx="8077200" cy="2934176"/>
            <a:chOff x="838200" y="3505200"/>
            <a:chExt cx="8077200" cy="2934176"/>
          </a:xfrm>
        </p:grpSpPr>
        <p:pic>
          <p:nvPicPr>
            <p:cNvPr id="2050" name="Picture 2" descr="IMG_1188sm"/>
            <p:cNvPicPr>
              <a:picLocks noChangeAspect="1" noChangeArrowheads="1"/>
            </p:cNvPicPr>
            <p:nvPr/>
          </p:nvPicPr>
          <p:blipFill>
            <a:blip r:embed="rId3" cstate="print"/>
            <a:srcRect l="28125" t="21429" r="32143" b="32143"/>
            <a:stretch>
              <a:fillRect/>
            </a:stretch>
          </p:blipFill>
          <p:spPr bwMode="auto">
            <a:xfrm>
              <a:off x="5867400" y="4038600"/>
              <a:ext cx="3048000" cy="2400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838200" y="3505200"/>
              <a:ext cx="4953000" cy="2667000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kumimoji="0" lang="en-US" sz="2400" b="0" i="0" u="none" strike="noStrike" kern="1200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Encroachments</a:t>
              </a:r>
            </a:p>
            <a:p>
              <a:pPr marL="742950" lvl="1" indent="-285750">
                <a:spcBef>
                  <a:spcPct val="20000"/>
                </a:spcBef>
                <a:buFont typeface="Arial" pitchFamily="34" charset="0"/>
                <a:buChar char="–"/>
                <a:defRPr/>
              </a:pPr>
              <a:r>
                <a:rPr lang="en-US" sz="2400" dirty="0" smtClean="0"/>
                <a:t>Buildings into alley</a:t>
              </a:r>
            </a:p>
            <a:p>
              <a:pPr marL="742950" lvl="1" indent="-285750">
                <a:spcBef>
                  <a:spcPct val="20000"/>
                </a:spcBef>
                <a:buFont typeface="Arial" pitchFamily="34" charset="0"/>
                <a:buChar char="–"/>
                <a:defRPr/>
              </a:pPr>
              <a:r>
                <a:rPr lang="en-US" sz="2400" dirty="0" smtClean="0"/>
                <a:t>Fences </a:t>
              </a:r>
              <a:r>
                <a:rPr lang="en-US" sz="2400" noProof="0" dirty="0" smtClean="0"/>
                <a:t>into or across alley</a:t>
              </a:r>
            </a:p>
            <a:p>
              <a:pPr marL="34290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kumimoji="0" lang="en-US" sz="2400" b="0" i="0" u="none" strike="noStrike" kern="1200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Landscaping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–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Trees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–"/>
                <a:tabLst/>
                <a:defRPr/>
              </a:pPr>
              <a:r>
                <a:rPr lang="en-US" sz="2400" dirty="0" smtClean="0"/>
                <a:t>Maintenance of alley vegetation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914400" y="1371600"/>
            <a:ext cx="4648200" cy="14173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Illegal Construction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 smtClean="0"/>
              <a:t>Working without a permit in City ROW</a:t>
            </a:r>
            <a:endParaRPr lang="en-US" sz="2400" noProof="0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28700" y="274638"/>
            <a:ext cx="7086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CONTACTS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295400"/>
            <a:ext cx="8382000" cy="1447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3824288" algn="l"/>
                <a:tab pos="64008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City Engineer	Richard Smith	</a:t>
            </a:r>
            <a:r>
              <a:rPr lang="en-US" sz="2400" dirty="0"/>
              <a:t>832-394-9137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Lagnesh Varshney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400" dirty="0" smtClean="0"/>
              <a:t>832-394-9100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90800" y="3124200"/>
            <a:ext cx="5638800" cy="2286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tabLst>
                <a:tab pos="3546475" algn="l"/>
                <a:tab pos="6178550" algn="l"/>
              </a:tabLst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Note:</a:t>
            </a:r>
          </a:p>
          <a:p>
            <a:pPr marL="234950" marR="0" lvl="0" algn="l" rtl="0" eaLnBrk="1" fontAlgn="auto" latinLnBrk="0" hangingPunct="1">
              <a:lnSpc>
                <a:spcPct val="100000"/>
              </a:lnSpc>
              <a:buClrTx/>
              <a:buSzTx/>
              <a:tabLst>
                <a:tab pos="914400" algn="l"/>
                <a:tab pos="6178550" algn="l"/>
              </a:tabLst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Effective June 2011, Code Enforcement and Office of City Engineer will be located at:</a:t>
            </a:r>
          </a:p>
          <a:p>
            <a:pPr marL="234950" marR="0" lvl="0" algn="l" rtl="0" eaLnBrk="1" fontAlgn="auto" latinLnBrk="0" hangingPunct="1">
              <a:lnSpc>
                <a:spcPct val="100000"/>
              </a:lnSpc>
              <a:buClrTx/>
              <a:buSzTx/>
              <a:tabLst>
                <a:tab pos="914400" algn="l"/>
                <a:tab pos="6178550" algn="l"/>
              </a:tabLst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	Houston Permitting Center: 	1002 Washington Ave.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28700" y="304800"/>
            <a:ext cx="7086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PRIVATE ALLEY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platted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Private Access by Driveway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Connection to Public Street Only at Ends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Application  for Access as a Driveway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Permit at 3300 Main Street, Traffic Section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 smtClean="0"/>
              <a:t>Application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Driveway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approach detail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28700" y="274638"/>
            <a:ext cx="7086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PUBLIC ALLEY </a:t>
            </a:r>
            <a:b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PRIVATE ACCESS (Residential)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5240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IMPROVED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52400" y="2133600"/>
            <a:ext cx="5029200" cy="39512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Asphalt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Concrete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Gravel/Shell (6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inch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compacted min.)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V-section or culvert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 Impact Design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city design standard</a:t>
            </a:r>
          </a:p>
          <a:p>
            <a:pPr marL="692150" lvl="1" indent="-2349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12-ft width min. paving if ROW &gt;15 feet</a:t>
            </a:r>
          </a:p>
          <a:p>
            <a:pPr marL="692150" lvl="1" indent="-2349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8-ft width min. paving if ROW &lt;15 feet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4876800" y="152400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NON-IMPROVED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876800" y="2133600"/>
            <a:ext cx="4041775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Have not had any improvements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Drivable – no paving req.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Minor repairs – limited spot repairs 3’x3’ / block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owner\Documents\Coh\Heights Alleys\100_3848.jpg"/>
          <p:cNvPicPr>
            <a:picLocks noChangeAspect="1" noChangeArrowheads="1"/>
          </p:cNvPicPr>
          <p:nvPr/>
        </p:nvPicPr>
        <p:blipFill>
          <a:blip r:embed="rId2" cstate="print"/>
          <a:srcRect l="27939" t="13333" r="6798"/>
          <a:stretch>
            <a:fillRect/>
          </a:stretch>
        </p:blipFill>
        <p:spPr bwMode="auto">
          <a:xfrm>
            <a:off x="4800600" y="3733800"/>
            <a:ext cx="4114800" cy="2889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1" descr="C:\Users\owner\Documents\Coh\Heights Alleys\100_3824.jpg"/>
          <p:cNvPicPr>
            <a:picLocks noChangeAspect="1" noChangeArrowheads="1"/>
          </p:cNvPicPr>
          <p:nvPr/>
        </p:nvPicPr>
        <p:blipFill>
          <a:blip r:embed="rId3" cstate="print"/>
          <a:srcRect l="22674" t="13953" r="19768" b="30166"/>
          <a:stretch>
            <a:fillRect/>
          </a:stretch>
        </p:blipFill>
        <p:spPr bwMode="auto">
          <a:xfrm>
            <a:off x="533400" y="838200"/>
            <a:ext cx="3988676" cy="2754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33600" y="5943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Alley Improvement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6800" y="9144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Spot Repair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3352800" y="1219198"/>
            <a:ext cx="1447800" cy="1066802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28700" y="274638"/>
            <a:ext cx="7086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>
              <a:defRPr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PRIVATE ACCESS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ALLEY </a:t>
            </a:r>
            <a:b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500" b="1" dirty="0" smtClean="0"/>
              <a:t>Typical Design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alley.jpg"/>
          <p:cNvPicPr>
            <a:picLocks noChangeAspect="1"/>
          </p:cNvPicPr>
          <p:nvPr/>
        </p:nvPicPr>
        <p:blipFill>
          <a:blip r:embed="rId2" cstate="print">
            <a:lum/>
          </a:blip>
          <a:srcRect l="18333" t="11428" r="40000" b="7490"/>
          <a:stretch>
            <a:fillRect/>
          </a:stretch>
        </p:blipFill>
        <p:spPr>
          <a:xfrm>
            <a:off x="2514600" y="1295400"/>
            <a:ext cx="4191000" cy="5334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E128271\My Documents\Work Items\Projects\Alley Heights workshop\100_3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3733800" cy="280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:\Users\owner\Documents\Coh\Heights Alleys\100_38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733800"/>
            <a:ext cx="3810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1" descr="C:\Users\owner\Documents\Coh\Heights Alleys\100_3828.jpg"/>
          <p:cNvPicPr>
            <a:picLocks noChangeAspect="1" noChangeArrowheads="1"/>
          </p:cNvPicPr>
          <p:nvPr/>
        </p:nvPicPr>
        <p:blipFill>
          <a:blip r:embed="rId4" cstate="print"/>
          <a:srcRect t="13333" r="15000"/>
          <a:stretch>
            <a:fillRect/>
          </a:stretch>
        </p:blipFill>
        <p:spPr bwMode="auto">
          <a:xfrm>
            <a:off x="4495800" y="1752600"/>
            <a:ext cx="4267200" cy="3263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28700" y="274638"/>
            <a:ext cx="7086600" cy="1143000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PUBLIC ALLEY</a:t>
            </a:r>
            <a:b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PRIVATE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ACCESS PERMITTING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3300 Main</a:t>
            </a:r>
            <a:b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447800"/>
            <a:ext cx="4267200" cy="34290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 I - Plans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Site Plan (dimensioned)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Alley width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 smtClean="0"/>
              <a:t>Garage Door set back from property line (20-ft min. clearance from garage to far side of alley)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 smtClean="0"/>
              <a:t>10’ drivable surface beyond driveway for exiting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Pictures of existing alley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4572001" y="1447801"/>
            <a:ext cx="41148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STEP II - Application</a:t>
            </a:r>
          </a:p>
          <a:p>
            <a:pPr lvl="1"/>
            <a:r>
              <a:rPr lang="en-US" sz="2400" dirty="0" smtClean="0"/>
              <a:t>- </a:t>
            </a:r>
            <a:r>
              <a:rPr lang="en-US" dirty="0" smtClean="0"/>
              <a:t>3300 Main, Traffic Section</a:t>
            </a:r>
          </a:p>
          <a:p>
            <a:pPr lvl="1">
              <a:buFontTx/>
              <a:buChar char="-"/>
            </a:pPr>
            <a:r>
              <a:rPr lang="en-US" dirty="0" smtClean="0"/>
              <a:t>  Provide Plans and No </a:t>
            </a:r>
          </a:p>
          <a:p>
            <a:pPr marL="692150" lvl="2"/>
            <a:r>
              <a:rPr lang="en-US" sz="2000" dirty="0" smtClean="0"/>
              <a:t>Objection Letter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Permits</a:t>
            </a:r>
          </a:p>
          <a:p>
            <a:pPr lvl="1">
              <a:buFontTx/>
              <a:buChar char="-"/>
            </a:pPr>
            <a:r>
              <a:rPr lang="en-US" sz="2400" dirty="0" smtClean="0"/>
              <a:t> </a:t>
            </a:r>
            <a:r>
              <a:rPr lang="en-US" dirty="0" smtClean="0"/>
              <a:t>Driveway</a:t>
            </a:r>
          </a:p>
          <a:p>
            <a:pPr lvl="1">
              <a:buFontTx/>
              <a:buChar char="-"/>
            </a:pPr>
            <a:r>
              <a:rPr lang="en-US" dirty="0" smtClean="0"/>
              <a:t> Sidewalk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800600"/>
            <a:ext cx="4267200" cy="1905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Objection Letter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Request to City Engineer’s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Office—Attn: Richard Smith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Review = 2 weeks for verification of conditions (map or site visit)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owner\Documents\Coh\Heights Alleys\100_3823.jpg"/>
          <p:cNvPicPr>
            <a:picLocks noChangeAspect="1" noChangeArrowheads="1"/>
          </p:cNvPicPr>
          <p:nvPr/>
        </p:nvPicPr>
        <p:blipFill>
          <a:blip r:embed="rId2" cstate="print"/>
          <a:srcRect l="10606" t="9091"/>
          <a:stretch>
            <a:fillRect/>
          </a:stretch>
        </p:blipFill>
        <p:spPr bwMode="auto">
          <a:xfrm>
            <a:off x="152400" y="457201"/>
            <a:ext cx="4096173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0" y="1295400"/>
            <a:ext cx="3352800" cy="533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2400" b="1" dirty="0" smtClean="0"/>
              <a:t>20-ft alley cross clearance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C:\Users\owner\Documents\Coh\Heights Alleys\100_38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409950"/>
            <a:ext cx="4191000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5334000"/>
            <a:ext cx="3886200" cy="1066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>
              <a:defRPr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2500" b="1" dirty="0" smtClean="0"/>
              <a:t>10-ft clear driving area beyond edge of driveway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633</Words>
  <Application>Microsoft Office PowerPoint</Application>
  <PresentationFormat>On-screen Show (4:3)</PresentationFormat>
  <Paragraphs>162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THE “INs AND OUTs” OF ALLEYS FOR THE CITY OF HOUSTON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 Kay Smith</dc:creator>
  <cp:lastModifiedBy>Bill Pellerin</cp:lastModifiedBy>
  <cp:revision>93</cp:revision>
  <dcterms:created xsi:type="dcterms:W3CDTF">2011-04-06T03:15:08Z</dcterms:created>
  <dcterms:modified xsi:type="dcterms:W3CDTF">2014-03-10T21:01:41Z</dcterms:modified>
</cp:coreProperties>
</file>